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7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1" r:id="rId3"/>
    <p:sldId id="286" r:id="rId4"/>
    <p:sldId id="267" r:id="rId5"/>
    <p:sldId id="265" r:id="rId6"/>
    <p:sldId id="263" r:id="rId7"/>
    <p:sldId id="266" r:id="rId8"/>
    <p:sldId id="264" r:id="rId9"/>
    <p:sldId id="277" r:id="rId10"/>
    <p:sldId id="282" r:id="rId11"/>
    <p:sldId id="279" r:id="rId12"/>
    <p:sldId id="280" r:id="rId13"/>
    <p:sldId id="283" r:id="rId14"/>
    <p:sldId id="284" r:id="rId15"/>
    <p:sldId id="281" r:id="rId16"/>
    <p:sldId id="275" r:id="rId17"/>
    <p:sldId id="290" r:id="rId18"/>
    <p:sldId id="292" r:id="rId19"/>
    <p:sldId id="287" r:id="rId20"/>
    <p:sldId id="260" r:id="rId21"/>
    <p:sldId id="261" r:id="rId22"/>
    <p:sldId id="268" r:id="rId23"/>
    <p:sldId id="269" r:id="rId24"/>
    <p:sldId id="270" r:id="rId25"/>
    <p:sldId id="288" r:id="rId26"/>
    <p:sldId id="271" r:id="rId27"/>
    <p:sldId id="272" r:id="rId28"/>
    <p:sldId id="274" r:id="rId29"/>
    <p:sldId id="276" r:id="rId30"/>
    <p:sldId id="285" r:id="rId31"/>
    <p:sldId id="289" r:id="rId32"/>
    <p:sldId id="27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>
        <p:scale>
          <a:sx n="60" d="100"/>
          <a:sy n="60" d="100"/>
        </p:scale>
        <p:origin x="-93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irac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biw=1422&amp;bih=777&amp;q=Best+Graphic+Novels+&amp;+Comics&amp;stick=H4sIAAAAAAAAAOPgE-LSz9U3MDIzq8wwVOLVT9c3NEwqyTVOSzO20FLKTrbSTyxPLEqBkPHlmXl5qUVWefm5mXmJJZn5ecUAkc7sSkEAAAA&amp;sa=X&amp;sqi=2&amp;ved=0ahUKEwiFrPjts7zRAhVDSiYKHUO_AkQQmxMIngEoAjAX" TargetMode="External"/><Relationship Id="rId4" Type="http://schemas.openxmlformats.org/officeDocument/2006/relationships/hyperlink" Target="https://www.google.com/search?biw=1422&amp;bih=777&amp;q=National+Book+Award+for+Young+People's+Literature&amp;stick=H4sIAAAAAAAAAOPgE-LSz9U3MDIzq8wwVAKzjQsMyorMtZSyk630E8sTi1IgZHx5Zl5eapFVXn5uZl5iSWZ-XjEAUgpCwD4AAAA&amp;sa=X&amp;sqi=2&amp;ved=0ahUKEwiFrPjts7zRAhVDSiYKHUO_AkQQmxMInQEoATA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im shanahan books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/>
              <a:t>March 29-March 31, 2017</a:t>
            </a:r>
          </a:p>
          <a:p>
            <a:pPr algn="ctr"/>
            <a:r>
              <a:rPr lang="en-US" sz="3600" b="1" dirty="0"/>
              <a:t>Hunt Valley Inn, Whyndham Grand</a:t>
            </a:r>
          </a:p>
          <a:p>
            <a:pPr algn="ctr"/>
            <a:r>
              <a:rPr lang="en-US" sz="3600" b="1" dirty="0"/>
              <a:t>Hunt Valley, MD</a:t>
            </a:r>
          </a:p>
        </p:txBody>
      </p:sp>
      <p:pic>
        <p:nvPicPr>
          <p:cNvPr id="5" name="Picture 4" descr="C:\Users\Natskee\AppData\Local\Microsoft\Windows\INetCacheContent.Word\Screen Shot 2016-03-31 at 3.04.50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01" y="284697"/>
            <a:ext cx="4557349" cy="3766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59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6074" r="49408"/>
          <a:stretch/>
        </p:blipFill>
        <p:spPr>
          <a:xfrm>
            <a:off x="649075" y="2158073"/>
            <a:ext cx="2625335" cy="3882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48" r="7463"/>
          <a:stretch/>
        </p:blipFill>
        <p:spPr>
          <a:xfrm>
            <a:off x="3470357" y="2159331"/>
            <a:ext cx="2625335" cy="3882362"/>
          </a:xfrm>
          <a:prstGeom prst="rect">
            <a:avLst/>
          </a:prstGeom>
        </p:spPr>
      </p:pic>
      <p:sp>
        <p:nvSpPr>
          <p:cNvPr id="11" name="Isosceles Tri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7" cy="1320800"/>
          </a:xfrm>
        </p:spPr>
        <p:txBody>
          <a:bodyPr>
            <a:normAutofit/>
          </a:bodyPr>
          <a:lstStyle/>
          <a:p>
            <a:r>
              <a:rPr lang="en-US" dirty="0"/>
              <a:t>Dr. Rozlyn Linder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325880" y="2160589"/>
            <a:ext cx="2948121" cy="3880773"/>
          </a:xfrm>
        </p:spPr>
        <p:txBody>
          <a:bodyPr>
            <a:normAutofit/>
          </a:bodyPr>
          <a:lstStyle/>
          <a:p>
            <a:r>
              <a:rPr lang="en-US" dirty="0"/>
              <a:t>Best-Selling Author, Educator, Literacy Expert</a:t>
            </a:r>
          </a:p>
          <a:p>
            <a:r>
              <a:rPr lang="en-US" dirty="0"/>
              <a:t>Published one of the top-selling books at Heinemann, </a:t>
            </a:r>
            <a:r>
              <a:rPr lang="en-US" i="1" dirty="0"/>
              <a:t>The Big Book of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4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980756" y="609600"/>
            <a:ext cx="1990207" cy="2601579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844641" y="623067"/>
            <a:ext cx="2596281" cy="2574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4281814" y="3437139"/>
            <a:ext cx="1738318" cy="2604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7106700" y="3437139"/>
            <a:ext cx="1738318" cy="2604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28" y="609600"/>
            <a:ext cx="2930518" cy="1320800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Monica Burns, EdTech Consultant, Educator, Classroom Technology Advocate</a:t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77328" y="2160589"/>
            <a:ext cx="2930517" cy="388077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498128" y="2194143"/>
            <a:ext cx="2596283" cy="175098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77333" y="2413589"/>
            <a:ext cx="2596281" cy="3373847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214" y="4264233"/>
            <a:ext cx="2596283" cy="1727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7" cy="1320800"/>
          </a:xfrm>
        </p:spPr>
        <p:txBody>
          <a:bodyPr>
            <a:normAutofit/>
          </a:bodyPr>
          <a:lstStyle/>
          <a:p>
            <a:r>
              <a:rPr lang="en-US" dirty="0"/>
              <a:t>Kathy Schrock, National Educational Technology Expert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6329363" y="1473201"/>
            <a:ext cx="2944638" cy="456816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Retired award-winning educator, blogger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Considered one of the gurus of educational technology</a:t>
            </a:r>
          </a:p>
          <a:p>
            <a:r>
              <a:rPr lang="en-US" sz="2800" dirty="0">
                <a:solidFill>
                  <a:schemeClr val="tx1"/>
                </a:solidFill>
              </a:rPr>
              <a:t>Expert on literacy in the digital age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31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r="-1" b="6496"/>
          <a:stretch/>
        </p:blipFill>
        <p:spPr>
          <a:xfrm>
            <a:off x="6127951" y="2159000"/>
            <a:ext cx="3145536" cy="3882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Professor Rebecca Wheeler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7334" y="2160589"/>
            <a:ext cx="5220430" cy="3880773"/>
          </a:xfrm>
        </p:spPr>
        <p:txBody>
          <a:bodyPr>
            <a:normAutofit/>
          </a:bodyPr>
          <a:lstStyle/>
          <a:p>
            <a:r>
              <a:rPr lang="en-US" dirty="0"/>
              <a:t>College Educator</a:t>
            </a:r>
          </a:p>
          <a:p>
            <a:r>
              <a:rPr lang="en-US" dirty="0"/>
              <a:t>Researcher</a:t>
            </a:r>
          </a:p>
          <a:p>
            <a:r>
              <a:rPr lang="en-US" dirty="0"/>
              <a:t>ASCD Published Author</a:t>
            </a:r>
          </a:p>
          <a:p>
            <a:r>
              <a:rPr lang="en-US" dirty="0"/>
              <a:t>Expert in </a:t>
            </a:r>
            <a:r>
              <a:rPr lang="en-US" i="1" dirty="0"/>
              <a:t>Code-Switching</a:t>
            </a:r>
            <a:r>
              <a:rPr lang="en-US" dirty="0"/>
              <a:t>, teaching Standard English in the Urban Classroom, Literacy and Multiculturalism</a:t>
            </a:r>
          </a:p>
        </p:txBody>
      </p:sp>
    </p:spTree>
    <p:extLst>
      <p:ext uri="{BB962C8B-B14F-4D97-AF65-F5344CB8AC3E}">
        <p14:creationId xmlns:p14="http://schemas.microsoft.com/office/powerpoint/2010/main" val="2793447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r="11992" b="-1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Justin Stygles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English Educator</a:t>
            </a:r>
          </a:p>
          <a:p>
            <a:r>
              <a:rPr lang="en-US" dirty="0"/>
              <a:t>Vocabulary Expert</a:t>
            </a:r>
          </a:p>
          <a:p>
            <a:r>
              <a:rPr lang="en-US" dirty="0"/>
              <a:t>Boys and Reading Expert</a:t>
            </a:r>
          </a:p>
          <a:p>
            <a:r>
              <a:rPr lang="en-US" dirty="0"/>
              <a:t>Author</a:t>
            </a:r>
          </a:p>
          <a:p>
            <a:r>
              <a:rPr lang="en-US" dirty="0"/>
              <a:t>ILA Journal Contributor</a:t>
            </a:r>
          </a:p>
          <a:p>
            <a:r>
              <a:rPr lang="en-US" dirty="0"/>
              <a:t>ILA Advisory Committee of Teachers Member</a:t>
            </a:r>
          </a:p>
          <a:p>
            <a:r>
              <a:rPr lang="en-US" dirty="0"/>
              <a:t>Creator of </a:t>
            </a:r>
            <a:r>
              <a:rPr lang="en-US" i="1" dirty="0"/>
              <a:t>The Nerdy Book Club </a:t>
            </a:r>
            <a:r>
              <a:rPr lang="en-US" dirty="0"/>
              <a:t>and </a:t>
            </a:r>
            <a:r>
              <a:rPr lang="en-US" i="1" dirty="0"/>
              <a:t>Talks with Teachers Blog Group</a:t>
            </a:r>
          </a:p>
          <a:p>
            <a:r>
              <a:rPr lang="en-US" i="1" dirty="0"/>
              <a:t>Maine Reading Association State Coordinator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7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453" y="609600"/>
            <a:ext cx="1654811" cy="2074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337" y="609600"/>
            <a:ext cx="2029295" cy="2075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018" y="2910558"/>
            <a:ext cx="3130803" cy="3130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0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Jennifer Roberts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77330" y="2160589"/>
            <a:ext cx="2930517" cy="3880773"/>
          </a:xfrm>
        </p:spPr>
        <p:txBody>
          <a:bodyPr>
            <a:normAutofit/>
          </a:bodyPr>
          <a:lstStyle/>
          <a:p>
            <a:r>
              <a:rPr lang="en-US" dirty="0"/>
              <a:t>Published author</a:t>
            </a:r>
          </a:p>
          <a:p>
            <a:r>
              <a:rPr lang="en-US" dirty="0"/>
              <a:t>English Educator</a:t>
            </a:r>
          </a:p>
          <a:p>
            <a:r>
              <a:rPr lang="en-US" dirty="0"/>
              <a:t>Expert blogger</a:t>
            </a:r>
          </a:p>
          <a:p>
            <a:r>
              <a:rPr lang="en-US" dirty="0"/>
              <a:t>Literacy specialist</a:t>
            </a:r>
          </a:p>
          <a:p>
            <a:r>
              <a:rPr lang="en-US" dirty="0"/>
              <a:t>Google Certified Educator</a:t>
            </a:r>
          </a:p>
          <a:p>
            <a:pPr marL="0" indent="0">
              <a:buNone/>
            </a:pPr>
            <a:r>
              <a:rPr lang="en-US" dirty="0"/>
              <a:t>“Linking literacy and technology for teachers and students…”</a:t>
            </a:r>
          </a:p>
        </p:txBody>
      </p:sp>
    </p:spTree>
    <p:extLst>
      <p:ext uri="{BB962C8B-B14F-4D97-AF65-F5344CB8AC3E}">
        <p14:creationId xmlns:p14="http://schemas.microsoft.com/office/powerpoint/2010/main" val="2145990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689" r="7688" b="-2"/>
          <a:stretch/>
        </p:blipFill>
        <p:spPr>
          <a:xfrm>
            <a:off x="649075" y="2158073"/>
            <a:ext cx="2625335" cy="388236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l="1300" r="12832" b="1"/>
          <a:stretch/>
        </p:blipFill>
        <p:spPr>
          <a:xfrm>
            <a:off x="3470357" y="2159331"/>
            <a:ext cx="2625335" cy="3882362"/>
          </a:xfrm>
          <a:prstGeom prst="rect">
            <a:avLst/>
          </a:prstGeom>
        </p:spPr>
      </p:pic>
      <p:sp>
        <p:nvSpPr>
          <p:cNvPr id="12" name="Isosceles Tri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7" cy="1320800"/>
          </a:xfrm>
        </p:spPr>
        <p:txBody>
          <a:bodyPr>
            <a:normAutofit/>
          </a:bodyPr>
          <a:lstStyle/>
          <a:p>
            <a:r>
              <a:rPr lang="en-US" b="1" dirty="0"/>
              <a:t>Lee Ann Spillane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325880" y="2160589"/>
            <a:ext cx="2948121" cy="3880773"/>
          </a:xfrm>
        </p:spPr>
        <p:txBody>
          <a:bodyPr>
            <a:normAutofit/>
          </a:bodyPr>
          <a:lstStyle/>
          <a:p>
            <a:r>
              <a:rPr lang="en-US" dirty="0"/>
              <a:t>High School Educator</a:t>
            </a:r>
          </a:p>
          <a:p>
            <a:r>
              <a:rPr lang="en-US" dirty="0"/>
              <a:t>Published author</a:t>
            </a:r>
          </a:p>
          <a:p>
            <a:r>
              <a:rPr lang="en-US" dirty="0"/>
              <a:t>Expert blogger</a:t>
            </a:r>
          </a:p>
          <a:p>
            <a:r>
              <a:rPr lang="en-US" dirty="0"/>
              <a:t>Reading Literacy specialist, consultant</a:t>
            </a:r>
          </a:p>
        </p:txBody>
      </p:sp>
    </p:spTree>
    <p:extLst>
      <p:ext uri="{BB962C8B-B14F-4D97-AF65-F5344CB8AC3E}">
        <p14:creationId xmlns:p14="http://schemas.microsoft.com/office/powerpoint/2010/main" val="2153648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Literacy Panel Discussion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Legislative Panel on Literacy Session, Wednesday, March 29, 2017</a:t>
            </a:r>
          </a:p>
          <a:p>
            <a:r>
              <a:rPr lang="en-US" sz="3200" dirty="0"/>
              <a:t>Literacy and Diversity Panel, Friday, March 31, 2017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50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449" y="978974"/>
            <a:ext cx="2596281" cy="1862831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56" y="978974"/>
            <a:ext cx="3182286" cy="1662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587" y="3437139"/>
            <a:ext cx="2011761" cy="2604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237" y="3437138"/>
            <a:ext cx="2737123" cy="3287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484" y="609600"/>
            <a:ext cx="2930518" cy="1320800"/>
          </a:xfrm>
        </p:spPr>
        <p:txBody>
          <a:bodyPr anchor="ctr">
            <a:noAutofit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dirty="0">
                <a:solidFill>
                  <a:srgbClr val="C00000"/>
                </a:solidFill>
              </a:rPr>
              <a:t>Literacy in Motion: A Night of Flowing Moves, Poetry, Books, and Beats</a:t>
            </a:r>
            <a:r>
              <a:rPr lang="en-US" sz="2400" dirty="0">
                <a:solidFill>
                  <a:srgbClr val="C00000"/>
                </a:solidFill>
              </a:rPr>
              <a:t>, Wednesday, March 29, 2017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Featuring the Poetry of NY Times Best Selling </a:t>
            </a:r>
            <a:r>
              <a:rPr lang="en-US" sz="2400" dirty="0">
                <a:solidFill>
                  <a:schemeClr val="tx1"/>
                </a:solidFill>
              </a:rPr>
              <a:t>Author Poet, Carole Boston Weatherford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129380" y="2588668"/>
            <a:ext cx="2930525" cy="2780459"/>
          </a:xfrm>
        </p:spPr>
      </p:pic>
    </p:spTree>
    <p:extLst>
      <p:ext uri="{BB962C8B-B14F-4D97-AF65-F5344CB8AC3E}">
        <p14:creationId xmlns:p14="http://schemas.microsoft.com/office/powerpoint/2010/main" val="2119686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19111" r="2398" b="-1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Authors Galore!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r>
              <a:rPr lang="en-US" dirty="0"/>
              <a:t>Featured Author Sessions from March 29-March 31, 2017!</a:t>
            </a:r>
          </a:p>
          <a:p>
            <a:r>
              <a:rPr lang="en-US" dirty="0"/>
              <a:t>Special Event: Authors’ Night 2017—</a:t>
            </a:r>
          </a:p>
          <a:p>
            <a:pPr marL="0" indent="0">
              <a:buNone/>
            </a:pPr>
            <a:r>
              <a:rPr lang="en-US" dirty="0"/>
              <a:t>Theme: </a:t>
            </a:r>
            <a:r>
              <a:rPr lang="en-US" i="1" dirty="0"/>
              <a:t>Speed Dating With An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7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408" y="962837"/>
            <a:ext cx="10632773" cy="4658506"/>
          </a:xfrm>
        </p:spPr>
      </p:pic>
    </p:spTree>
    <p:extLst>
      <p:ext uri="{BB962C8B-B14F-4D97-AF65-F5344CB8AC3E}">
        <p14:creationId xmlns:p14="http://schemas.microsoft.com/office/powerpoint/2010/main" val="3117945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703" y="609600"/>
            <a:ext cx="1696311" cy="2074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484" y="609600"/>
            <a:ext cx="2075000" cy="207500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000" y="2910558"/>
            <a:ext cx="4672840" cy="3130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0" y="609600"/>
            <a:ext cx="2930518" cy="1320800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b="1" dirty="0"/>
              <a:t>Authors Galore!</a:t>
            </a:r>
            <a:br>
              <a:rPr lang="en-US" sz="2800" b="1" dirty="0"/>
            </a:br>
            <a:r>
              <a:rPr lang="en-US" sz="2800" b="1" dirty="0"/>
              <a:t>Brynne Barnes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77330" y="2160589"/>
            <a:ext cx="2930517" cy="3880773"/>
          </a:xfrm>
        </p:spPr>
        <p:txBody>
          <a:bodyPr>
            <a:normAutofit/>
          </a:bodyPr>
          <a:lstStyle/>
          <a:p>
            <a:r>
              <a:rPr lang="en-US" dirty="0"/>
              <a:t>Acclaimed Author, Poet, Educator</a:t>
            </a:r>
          </a:p>
          <a:p>
            <a:r>
              <a:rPr lang="en-US" dirty="0"/>
              <a:t>NAACP Image Award Nominee</a:t>
            </a:r>
          </a:p>
          <a:p>
            <a:r>
              <a:rPr lang="en-US" dirty="0"/>
              <a:t>Featured Author</a:t>
            </a:r>
          </a:p>
          <a:p>
            <a:r>
              <a:rPr lang="en-US" dirty="0"/>
              <a:t>Featured Guest Author Presenter, Young Authors Awards High School Program, March 29, 2017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41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703" y="609600"/>
            <a:ext cx="1696311" cy="207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44" y="641041"/>
            <a:ext cx="2596281" cy="2012117"/>
          </a:xfrm>
          <a:prstGeom prst="rect">
            <a:avLst/>
          </a:prstGeom>
        </p:spPr>
      </p:pic>
      <p:pic>
        <p:nvPicPr>
          <p:cNvPr id="14" name="Content Placeholder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839" y="2958034"/>
            <a:ext cx="5421162" cy="3035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0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Jason Chin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77330" y="2160589"/>
            <a:ext cx="2930517" cy="3880773"/>
          </a:xfrm>
        </p:spPr>
        <p:txBody>
          <a:bodyPr>
            <a:normAutofit/>
          </a:bodyPr>
          <a:lstStyle/>
          <a:p>
            <a:r>
              <a:rPr lang="en-US" dirty="0"/>
              <a:t>2016 Maryland Blue Crab Young Readers Award-winning author</a:t>
            </a:r>
          </a:p>
          <a:p>
            <a:r>
              <a:rPr lang="en-US" dirty="0"/>
              <a:t>Featured author/illustrator</a:t>
            </a:r>
          </a:p>
        </p:txBody>
      </p:sp>
    </p:spTree>
    <p:extLst>
      <p:ext uri="{BB962C8B-B14F-4D97-AF65-F5344CB8AC3E}">
        <p14:creationId xmlns:p14="http://schemas.microsoft.com/office/powerpoint/2010/main" val="1740378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Dana Sullivan—</a:t>
            </a:r>
            <a:r>
              <a:rPr lang="en-US" dirty="0">
                <a:solidFill>
                  <a:schemeClr val="tx1"/>
                </a:solidFill>
              </a:rPr>
              <a:t>Featured award-winning author/illustrator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979" y="1673859"/>
            <a:ext cx="4270279" cy="28440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379" y="3009831"/>
            <a:ext cx="2326200" cy="3495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934" y="1429439"/>
            <a:ext cx="1611371" cy="2081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388" y="5267552"/>
            <a:ext cx="1292856" cy="1292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142" y="3532890"/>
            <a:ext cx="2177806" cy="2177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100" y="4498268"/>
            <a:ext cx="1553282" cy="15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98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999" y="609600"/>
            <a:ext cx="1361718" cy="207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828" y="609600"/>
            <a:ext cx="1364312" cy="2075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417" y="2910558"/>
            <a:ext cx="5218005" cy="3130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0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Matt de la Pena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77330" y="2160589"/>
            <a:ext cx="2930517" cy="3880773"/>
          </a:xfrm>
        </p:spPr>
        <p:txBody>
          <a:bodyPr>
            <a:normAutofit/>
          </a:bodyPr>
          <a:lstStyle/>
          <a:p>
            <a:r>
              <a:rPr lang="en-US" dirty="0"/>
              <a:t>Newberry Award-winning author</a:t>
            </a:r>
          </a:p>
          <a:p>
            <a:r>
              <a:rPr lang="en-US" dirty="0"/>
              <a:t>Featured Guest Author @ Storytellers Breakfast, March 31,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89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502214" y="2540145"/>
            <a:ext cx="2596283" cy="311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77333" y="2849012"/>
            <a:ext cx="2596281" cy="2503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7" cy="1320800"/>
          </a:xfrm>
        </p:spPr>
        <p:txBody>
          <a:bodyPr>
            <a:normAutofit/>
          </a:bodyPr>
          <a:lstStyle/>
          <a:p>
            <a:r>
              <a:rPr lang="en-US" dirty="0"/>
              <a:t>Todd McClimans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329363" y="2160589"/>
            <a:ext cx="2944638" cy="3880773"/>
          </a:xfrm>
        </p:spPr>
        <p:txBody>
          <a:bodyPr>
            <a:normAutofit/>
          </a:bodyPr>
          <a:lstStyle/>
          <a:p>
            <a:r>
              <a:rPr lang="en-US" sz="1500" dirty="0"/>
              <a:t>Featured Author</a:t>
            </a:r>
          </a:p>
          <a:p>
            <a:r>
              <a:rPr lang="en-US" sz="1500" dirty="0"/>
              <a:t>Featured Guest Author Presenter, Young Authors Awards Elementary/Middle Program, March 29, 2017</a:t>
            </a:r>
          </a:p>
          <a:p>
            <a:r>
              <a:rPr lang="en-US" sz="1500" dirty="0"/>
              <a:t>Elementary School Principal</a:t>
            </a:r>
          </a:p>
        </p:txBody>
      </p:sp>
    </p:spTree>
    <p:extLst>
      <p:ext uri="{BB962C8B-B14F-4D97-AF65-F5344CB8AC3E}">
        <p14:creationId xmlns:p14="http://schemas.microsoft.com/office/powerpoint/2010/main" val="717533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192" y="1824686"/>
            <a:ext cx="2957570" cy="3449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843" y="2885742"/>
            <a:ext cx="2567661" cy="3770239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711" y="1270000"/>
            <a:ext cx="2956169" cy="4299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Christina Gonzalez, Featured Author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860843" y="1408931"/>
            <a:ext cx="4413157" cy="388077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89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48" y="2910558"/>
            <a:ext cx="4825933" cy="31308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130" y="609600"/>
            <a:ext cx="1374687" cy="207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205" y="609600"/>
            <a:ext cx="1368296" cy="2074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484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Rita Garcia Williams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343484" y="2160589"/>
            <a:ext cx="2930517" cy="3880773"/>
          </a:xfrm>
        </p:spPr>
        <p:txBody>
          <a:bodyPr>
            <a:normAutofit/>
          </a:bodyPr>
          <a:lstStyle/>
          <a:p>
            <a:r>
              <a:rPr lang="en-US" dirty="0"/>
              <a:t>Newberry Award-winning author, Coretta Scott King Award winning-author</a:t>
            </a:r>
          </a:p>
          <a:p>
            <a:r>
              <a:rPr lang="en-US" dirty="0"/>
              <a:t>Featured Guest Author @ Books and Breakfast Event, March 30, 2017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82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789" y="3439020"/>
            <a:ext cx="3474259" cy="2602341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044" y="609600"/>
            <a:ext cx="3897748" cy="2601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Sharon Flake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71361" y="2160589"/>
            <a:ext cx="2930517" cy="3880773"/>
          </a:xfrm>
        </p:spPr>
        <p:txBody>
          <a:bodyPr>
            <a:normAutofit/>
          </a:bodyPr>
          <a:lstStyle/>
          <a:p>
            <a:r>
              <a:rPr lang="en-US" dirty="0"/>
              <a:t>Acclaimed Featured Author</a:t>
            </a:r>
          </a:p>
        </p:txBody>
      </p:sp>
    </p:spTree>
    <p:extLst>
      <p:ext uri="{BB962C8B-B14F-4D97-AF65-F5344CB8AC3E}">
        <p14:creationId xmlns:p14="http://schemas.microsoft.com/office/powerpoint/2010/main" val="268107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493374"/>
            <a:ext cx="5421162" cy="1965171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398" y="609600"/>
            <a:ext cx="1664150" cy="207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277" y="609600"/>
            <a:ext cx="1388152" cy="2074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484" y="609600"/>
            <a:ext cx="2930518" cy="132080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Jeff Anderson—</a:t>
            </a:r>
            <a:r>
              <a:rPr lang="en-US" dirty="0">
                <a:solidFill>
                  <a:schemeClr val="tx1"/>
                </a:solidFill>
              </a:rPr>
              <a:t>featured speaker and author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343484" y="2160589"/>
            <a:ext cx="2930517" cy="388077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37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Featured Author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1614" y="4070185"/>
            <a:ext cx="1372388" cy="20116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080" y="609600"/>
            <a:ext cx="1834799" cy="2954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760" y="1346023"/>
            <a:ext cx="1828390" cy="2082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55" y="3563938"/>
            <a:ext cx="5761795" cy="3024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849" y="4165422"/>
            <a:ext cx="2405605" cy="23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9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13269" r="17583" b="1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Mr. John Schumacer, a.k.a Mr. Schu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r>
              <a:rPr lang="en-US" dirty="0"/>
              <a:t>World Renowned Master Librarian</a:t>
            </a:r>
          </a:p>
          <a:p>
            <a:r>
              <a:rPr lang="en-US" dirty="0"/>
              <a:t>School Library, Classroom Library Expert</a:t>
            </a:r>
          </a:p>
          <a:p>
            <a:r>
              <a:rPr lang="en-US" dirty="0"/>
              <a:t>Fmr., National Ambassador of School Libraries</a:t>
            </a:r>
          </a:p>
          <a:p>
            <a:r>
              <a:rPr lang="en-US" dirty="0"/>
              <a:t>Featured Guest Speaker @ Bosses Breakfast, March 29, 2017</a:t>
            </a:r>
          </a:p>
        </p:txBody>
      </p:sp>
    </p:spTree>
    <p:extLst>
      <p:ext uri="{BB962C8B-B14F-4D97-AF65-F5344CB8AC3E}">
        <p14:creationId xmlns:p14="http://schemas.microsoft.com/office/powerpoint/2010/main" val="30494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35" y="1163032"/>
            <a:ext cx="4602747" cy="4027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And Many More Authors!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en-US" sz="2400" dirty="0"/>
              <a:t>Cara Via</a:t>
            </a:r>
          </a:p>
          <a:p>
            <a:r>
              <a:rPr lang="en-US" sz="2400" dirty="0"/>
              <a:t>Susan Stockdale</a:t>
            </a:r>
          </a:p>
          <a:p>
            <a:r>
              <a:rPr lang="en-US" sz="2400" dirty="0"/>
              <a:t>Fred Bowen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09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782" y="632144"/>
            <a:ext cx="4363969" cy="5089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66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atskee\AppData\Local\Microsoft\Windows\INetCacheContent.Word\Screen Shot 2016-03-31 at 3.04.50 PM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5505" y="804672"/>
            <a:ext cx="3038651" cy="508560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309" y="609600"/>
            <a:ext cx="4276692" cy="1320800"/>
          </a:xfrm>
        </p:spPr>
        <p:txBody>
          <a:bodyPr anchor="ctr">
            <a:normAutofit/>
          </a:bodyPr>
          <a:lstStyle/>
          <a:p>
            <a:r>
              <a:rPr lang="en-US" sz="3300" dirty="0"/>
              <a:t>The 45</a:t>
            </a:r>
            <a:r>
              <a:rPr lang="en-US" sz="3300" baseline="30000" dirty="0"/>
              <a:t>th</a:t>
            </a:r>
            <a:r>
              <a:rPr lang="en-US" sz="3300" dirty="0"/>
              <a:t> Annual SoMIRAC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5823" y="2160589"/>
            <a:ext cx="4285176" cy="3768573"/>
          </a:xfrm>
        </p:spPr>
        <p:txBody>
          <a:bodyPr>
            <a:normAutofit/>
          </a:bodyPr>
          <a:lstStyle/>
          <a:p>
            <a:r>
              <a:rPr lang="en-US" dirty="0"/>
              <a:t>Visit </a:t>
            </a:r>
            <a:r>
              <a:rPr lang="en-US" dirty="0">
                <a:hlinkClick r:id="rId3"/>
              </a:rPr>
              <a:t>www.somirac.org</a:t>
            </a:r>
            <a:r>
              <a:rPr lang="en-US" dirty="0"/>
              <a:t> for more information</a:t>
            </a:r>
          </a:p>
          <a:p>
            <a:r>
              <a:rPr lang="en-US" dirty="0"/>
              <a:t>Online registration has started</a:t>
            </a:r>
          </a:p>
          <a:p>
            <a:r>
              <a:rPr lang="en-US" dirty="0"/>
              <a:t>Join SoMIRAC and get a reduced conference rate</a:t>
            </a:r>
          </a:p>
          <a:p>
            <a:r>
              <a:rPr lang="en-US" dirty="0"/>
              <a:t>Stay tuned for more updates….</a:t>
            </a:r>
          </a:p>
          <a:p>
            <a:r>
              <a:rPr lang="en-US" dirty="0"/>
              <a:t>Please join us!</a:t>
            </a:r>
          </a:p>
        </p:txBody>
      </p:sp>
    </p:spTree>
    <p:extLst>
      <p:ext uri="{BB962C8B-B14F-4D97-AF65-F5344CB8AC3E}">
        <p14:creationId xmlns:p14="http://schemas.microsoft.com/office/powerpoint/2010/main" val="209756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31950"/>
          </a:xfrm>
        </p:spPr>
        <p:txBody>
          <a:bodyPr>
            <a:normAutofit fontScale="90000"/>
          </a:bodyPr>
          <a:lstStyle/>
          <a:p>
            <a:r>
              <a:rPr lang="en-US" dirty="0"/>
              <a:t>Dr. Tim Shanahan</a:t>
            </a:r>
            <a:br>
              <a:rPr lang="en-US" dirty="0"/>
            </a:br>
            <a:r>
              <a:rPr lang="en-US" dirty="0"/>
              <a:t>National Everything Literacy Consultant, Author, Speaker, AM Keynote, March 29, 2017</a:t>
            </a:r>
          </a:p>
        </p:txBody>
      </p:sp>
      <p:pic>
        <p:nvPicPr>
          <p:cNvPr id="4" name="Picture 2" descr="Tim Shana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66" y="2801939"/>
            <a:ext cx="2720724" cy="358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995783" y="2629275"/>
            <a:ext cx="4891029" cy="377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42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188" y="41312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Jennifer Serravallo, PM Keynote, March 29, 2017</a:t>
            </a:r>
            <a:br>
              <a:rPr lang="en-US" dirty="0"/>
            </a:br>
            <a:r>
              <a:rPr lang="en-US" dirty="0"/>
              <a:t>National Literacy Consultant, Author, Speaker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8756" y="1993063"/>
            <a:ext cx="3707100" cy="2085243"/>
          </a:xfrm>
        </p:spPr>
      </p:pic>
      <p:pic>
        <p:nvPicPr>
          <p:cNvPr id="5" name="Picture 4" descr="Image result for jennifer serravallo bi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8" y="3715563"/>
            <a:ext cx="1976424" cy="296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804" y="2051445"/>
            <a:ext cx="188595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450" y="4337445"/>
            <a:ext cx="5963412" cy="206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3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Gene Leun Yang, AM Keynote, March 30,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42" y="1850381"/>
            <a:ext cx="6610350" cy="2219325"/>
          </a:xfrm>
          <a:prstGeom prst="rect">
            <a:avLst/>
          </a:prstGeom>
        </p:spPr>
      </p:pic>
      <p:pic>
        <p:nvPicPr>
          <p:cNvPr id="5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605638" y="4150325"/>
            <a:ext cx="3056241" cy="222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37622" y="1720635"/>
            <a:ext cx="1942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r>
              <a:rPr lang="en-US" dirty="0">
                <a:hlinkClick r:id="rId4"/>
              </a:rPr>
              <a:t>National Book Award for Young People's Literature</a:t>
            </a:r>
            <a:r>
              <a:rPr lang="en-US" dirty="0"/>
              <a:t>, </a:t>
            </a:r>
            <a:r>
              <a:rPr lang="en-US" dirty="0">
                <a:hlinkClick r:id="rId5"/>
              </a:rPr>
              <a:t>Goodreads Choice Awards Best Graphic Novels &amp; Comics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27000" y="50747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n-US" dirty="0">
                <a:solidFill>
                  <a:srgbClr val="333333"/>
                </a:solidFill>
                <a:latin typeface="times" panose="02020603050405020304" pitchFamily="18" charset="0"/>
              </a:rPr>
              <a:t>“Reading Without Walls”</a:t>
            </a:r>
          </a:p>
          <a:p>
            <a:pPr algn="ctr" fontAlgn="base"/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— Gene Luen Yang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55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609600"/>
            <a:ext cx="8651702" cy="1574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Dr. Ernest Morrell</a:t>
            </a:r>
            <a:br>
              <a:rPr lang="en-US" b="1" dirty="0"/>
            </a:br>
            <a:r>
              <a:rPr lang="en-US" b="1" dirty="0"/>
              <a:t>Past President, NCTE</a:t>
            </a:r>
            <a:br>
              <a:rPr lang="en-US" b="1" dirty="0"/>
            </a:br>
            <a:r>
              <a:rPr lang="en-US" b="1" dirty="0"/>
              <a:t>Professor, Columbia University, AM Keynote, March 31, 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8624" y="4640251"/>
            <a:ext cx="1672945" cy="167294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113" y="2549524"/>
            <a:ext cx="4573655" cy="3425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8475" y="1295905"/>
            <a:ext cx="331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02761" y="2549524"/>
            <a:ext cx="24646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Published author</a:t>
            </a:r>
          </a:p>
          <a:p>
            <a:r>
              <a:rPr lang="en-US" sz="1600" b="1" dirty="0"/>
              <a:t>Expert Research:</a:t>
            </a:r>
          </a:p>
          <a:p>
            <a:r>
              <a:rPr lang="en-US" sz="1600" dirty="0"/>
              <a:t>*Critical Multiculturalism and</a:t>
            </a:r>
            <a:br>
              <a:rPr lang="en-US" sz="1600" dirty="0"/>
            </a:br>
            <a:r>
              <a:rPr lang="en-US" sz="1600" dirty="0"/>
              <a:t>The Teaching of Literature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*Literature and Popular Culture as Pedagogy</a:t>
            </a:r>
          </a:p>
          <a:p>
            <a:endParaRPr lang="en-US" sz="1600" dirty="0"/>
          </a:p>
          <a:p>
            <a:r>
              <a:rPr lang="en-US" sz="1600" dirty="0"/>
              <a:t>*Critical Media Pedagogy</a:t>
            </a:r>
            <a:br>
              <a:rPr lang="en-US" sz="1600" dirty="0"/>
            </a:br>
            <a:r>
              <a:rPr lang="en-US" sz="1600" dirty="0"/>
              <a:t>Race and American Schooling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*Transformative School Change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770" y="338642"/>
            <a:ext cx="2233491" cy="27356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40" y="446903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8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12750"/>
            <a:ext cx="8596668" cy="1320800"/>
          </a:xfrm>
        </p:spPr>
        <p:txBody>
          <a:bodyPr/>
          <a:lstStyle/>
          <a:p>
            <a:r>
              <a:rPr lang="en-US" dirty="0"/>
              <a:t>Marvin Terban, PM Keynote, March 31, 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8023" y="3276600"/>
            <a:ext cx="3347727" cy="2673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542624"/>
            <a:ext cx="3552278" cy="2770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350" y="4260850"/>
            <a:ext cx="4000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“Master of Children’s Wordplay” </a:t>
            </a:r>
          </a:p>
          <a:p>
            <a:r>
              <a:rPr lang="en-US" dirty="0"/>
              <a:t>                     ALA Booklist</a:t>
            </a:r>
          </a:p>
          <a:p>
            <a:endParaRPr lang="en-US" dirty="0"/>
          </a:p>
          <a:p>
            <a:r>
              <a:rPr lang="en-US" dirty="0"/>
              <a:t>Award winning author of books on grammar and wordplay</a:t>
            </a:r>
          </a:p>
          <a:p>
            <a:endParaRPr lang="en-US" dirty="0"/>
          </a:p>
          <a:p>
            <a:r>
              <a:rPr lang="en-US" dirty="0"/>
              <a:t>Scholastic author consultant</a:t>
            </a:r>
          </a:p>
          <a:p>
            <a:r>
              <a:rPr lang="en-US" dirty="0"/>
              <a:t>        “Mr. Personality and a Riot”</a:t>
            </a:r>
          </a:p>
          <a:p>
            <a:r>
              <a:rPr lang="en-US" dirty="0"/>
              <a:t>                     SoMIRAC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9596" y="2175641"/>
            <a:ext cx="329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Featured author/speaker</a:t>
            </a:r>
          </a:p>
        </p:txBody>
      </p:sp>
    </p:spTree>
    <p:extLst>
      <p:ext uri="{BB962C8B-B14F-4D97-AF65-F5344CB8AC3E}">
        <p14:creationId xmlns:p14="http://schemas.microsoft.com/office/powerpoint/2010/main" val="40102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Dr. Amy Hutchison, Assoc. Professor, Literacy and Reading, George Mason University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232" y="1930400"/>
            <a:ext cx="1905000" cy="2857500"/>
          </a:xfrm>
        </p:spPr>
      </p:pic>
      <p:sp>
        <p:nvSpPr>
          <p:cNvPr id="6" name="TextBox 5"/>
          <p:cNvSpPr txBox="1"/>
          <p:nvPr/>
        </p:nvSpPr>
        <p:spPr>
          <a:xfrm>
            <a:off x="4512071" y="2174789"/>
            <a:ext cx="39170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Published Research:</a:t>
            </a:r>
          </a:p>
          <a:p>
            <a:r>
              <a:rPr lang="en-US" dirty="0"/>
              <a:t>*Effective technology integration in secondary classrooms</a:t>
            </a:r>
          </a:p>
          <a:p>
            <a:endParaRPr lang="en-US" dirty="0"/>
          </a:p>
          <a:p>
            <a:r>
              <a:rPr lang="en-US" dirty="0"/>
              <a:t>*Teachers’ Perceptions of Integrating Information and Communication Technologies into Literacy Instruction</a:t>
            </a:r>
          </a:p>
          <a:p>
            <a:endParaRPr lang="en-US" dirty="0"/>
          </a:p>
          <a:p>
            <a:r>
              <a:rPr lang="en-US" dirty="0"/>
              <a:t>*Internet use and online reading among middle-grade students at risk of dropping out of school</a:t>
            </a:r>
          </a:p>
          <a:p>
            <a:endParaRPr lang="en-US" dirty="0"/>
          </a:p>
          <a:p>
            <a:r>
              <a:rPr lang="en-US" dirty="0"/>
              <a:t>ILA Presenter and ILA Journal Contributor</a:t>
            </a:r>
          </a:p>
        </p:txBody>
      </p:sp>
    </p:spTree>
    <p:extLst>
      <p:ext uri="{BB962C8B-B14F-4D97-AF65-F5344CB8AC3E}">
        <p14:creationId xmlns:p14="http://schemas.microsoft.com/office/powerpoint/2010/main" val="40558127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328</TotalTime>
  <Words>540</Words>
  <Application>Microsoft Office PowerPoint</Application>
  <PresentationFormat>Custom</PresentationFormat>
  <Paragraphs>116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Facet</vt:lpstr>
      <vt:lpstr>PowerPoint Presentation</vt:lpstr>
      <vt:lpstr>PowerPoint Presentation</vt:lpstr>
      <vt:lpstr>Mr. John Schumacer, a.k.a Mr. Schu</vt:lpstr>
      <vt:lpstr>Dr. Tim Shanahan National Everything Literacy Consultant, Author, Speaker, AM Keynote, March 29, 2017</vt:lpstr>
      <vt:lpstr>Jennifer Serravallo, PM Keynote, March 29, 2017 National Literacy Consultant, Author, Speaker    </vt:lpstr>
      <vt:lpstr> Gene Leun Yang, AM Keynote, March 30, 2017</vt:lpstr>
      <vt:lpstr>Dr. Ernest Morrell Past President, NCTE Professor, Columbia University, AM Keynote, March 31, 2017</vt:lpstr>
      <vt:lpstr>Marvin Terban, PM Keynote, March 31, 2017</vt:lpstr>
      <vt:lpstr>Dr. Amy Hutchison, Assoc. Professor, Literacy and Reading, George Mason University </vt:lpstr>
      <vt:lpstr>Dr. Rozlyn Linder</vt:lpstr>
      <vt:lpstr>             Monica Burns, EdTech Consultant, Educator, Classroom Technology Advocate </vt:lpstr>
      <vt:lpstr>Kathy Schrock, National Educational Technology Expert</vt:lpstr>
      <vt:lpstr>Professor Rebecca Wheeler</vt:lpstr>
      <vt:lpstr>Justin Stygles</vt:lpstr>
      <vt:lpstr>Jennifer Roberts</vt:lpstr>
      <vt:lpstr>Lee Ann Spillane</vt:lpstr>
      <vt:lpstr>Literacy Panel Discussion Sessions</vt:lpstr>
      <vt:lpstr>          Literacy in Motion: A Night of Flowing Moves, Poetry, Books, and Beats, Wednesday, March 29, 2017  Featuring the Poetry of NY Times Best Selling Author Poet, Carole Boston Weatherford</vt:lpstr>
      <vt:lpstr>Authors Galore!</vt:lpstr>
      <vt:lpstr>Authors Galore! Brynne Barnes </vt:lpstr>
      <vt:lpstr>Jason Chin</vt:lpstr>
      <vt:lpstr>Dana Sullivan—Featured award-winning author/illustrator</vt:lpstr>
      <vt:lpstr>Matt de la Pena</vt:lpstr>
      <vt:lpstr>Todd McClimans</vt:lpstr>
      <vt:lpstr>Christina Gonzalez, Featured Author</vt:lpstr>
      <vt:lpstr>Rita Garcia Williams</vt:lpstr>
      <vt:lpstr>Sharon Flake</vt:lpstr>
      <vt:lpstr>Jeff Anderson—featured speaker and author</vt:lpstr>
      <vt:lpstr> Featured Author</vt:lpstr>
      <vt:lpstr>And Many More Authors!</vt:lpstr>
      <vt:lpstr>PowerPoint Presentation</vt:lpstr>
      <vt:lpstr>The 45th Annual SoMIRAC Conference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Natskee</dc:creator>
  <cp:lastModifiedBy>Natalie Stephenson</cp:lastModifiedBy>
  <cp:revision>37</cp:revision>
  <dcterms:created xsi:type="dcterms:W3CDTF">2016-09-10T12:53:45Z</dcterms:created>
  <dcterms:modified xsi:type="dcterms:W3CDTF">2017-02-27T21:05:04Z</dcterms:modified>
</cp:coreProperties>
</file>